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49" r:id="rId3"/>
    <p:sldId id="258" r:id="rId4"/>
    <p:sldId id="265" r:id="rId5"/>
    <p:sldId id="266" r:id="rId6"/>
    <p:sldId id="271" r:id="rId7"/>
    <p:sldId id="272" r:id="rId8"/>
    <p:sldId id="273" r:id="rId9"/>
    <p:sldId id="275" r:id="rId10"/>
    <p:sldId id="276" r:id="rId11"/>
    <p:sldId id="345" r:id="rId12"/>
    <p:sldId id="343" r:id="rId13"/>
    <p:sldId id="277" r:id="rId14"/>
    <p:sldId id="346" r:id="rId15"/>
    <p:sldId id="279" r:id="rId16"/>
    <p:sldId id="278" r:id="rId17"/>
    <p:sldId id="264" r:id="rId18"/>
    <p:sldId id="347" r:id="rId19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4238" autoAdjust="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6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CCADDD5-0798-428E-94BA-3781F4AB944C}" type="datetime1">
              <a:rPr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2024/3/26</a:t>
            </a:fld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‹#›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0A73F630-9F7A-4463-BC0D-9C94ECD436DC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C8DC57A8-AE18-4654-B6AF-04B3577165BE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1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57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8DFB8-119F-4232-C625-250434308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854A68-FC68-EACD-6805-B2AAB9162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44FBE72-1203-6BFC-6F0B-06F32FCDF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38BC38-889E-B9D5-A00E-9F113C0BF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10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62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これらは、当時の会員先生が作られた素晴らしい書籍　新古方薬嚢は方術信和会でした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altLang="ja-JP" smtClean="0"/>
              <a:pPr/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3438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「治験例集」は方術信和会の相川隆三郎先生の本</a:t>
            </a:r>
            <a:endParaRPr kumimoji="1" lang="en-US" altLang="ja-JP" dirty="0"/>
          </a:p>
          <a:p>
            <a:r>
              <a:rPr kumimoji="1" lang="ja-JP" altLang="en-US" dirty="0"/>
              <a:t>他に、藤本肇先生追悼記念誌の奥様が書かれた「五行と食用のおはなし」、学術講演集「アレルギー・そして・ぜんそく」などなど多数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altLang="ja-JP" smtClean="0"/>
              <a:pPr/>
              <a:t>12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347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71F6D-760F-A6C0-FD59-B6269215E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F78D5D-0875-88BE-856C-FE3E2B7B9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C76187-BA58-6DDE-79A2-B73259676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3CEF7E-18C1-8F3F-B987-8010B6831C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13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080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5BB54-701E-212E-EACF-585658768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9BE5C27-C5DB-4F96-B909-62AEBCDFF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2D8881F-DEC9-AFB2-E368-AA929DBF5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83B70F-31B0-15DE-BA69-B2DFB960B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14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091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5BB54-701E-212E-EACF-585658768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9BE5C27-C5DB-4F96-B909-62AEBCDFF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2D8881F-DEC9-AFB2-E368-AA929DBF5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83B70F-31B0-15DE-BA69-B2DFB960B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15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446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91CA7-1D68-C71D-4663-F00C41EB1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DC583A-1C54-7B2D-70C9-BC83CCEF5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E5F6B50-FEF5-AAD4-13A1-4E2FDA94A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93094E-CEB7-DA0D-90D1-E272A1F48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16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5275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17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908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処方箋応需はデッキィ移転を機に取りやめた　将来の見込みなど（オンライン診療・処方箋発行・在庫など）</a:t>
            </a:r>
            <a:endParaRPr kumimoji="1" lang="en-US" altLang="ja-JP" dirty="0"/>
          </a:p>
          <a:p>
            <a:r>
              <a:rPr kumimoji="1" lang="ja-JP" altLang="en-US" dirty="0"/>
              <a:t>協励会全会員の選定品の売り上げによって商品やメーカーの存続が掛っている</a:t>
            </a:r>
            <a:endParaRPr kumimoji="1" lang="en-US" altLang="ja-JP" dirty="0"/>
          </a:p>
          <a:p>
            <a:r>
              <a:rPr kumimoji="1" lang="ja-JP" altLang="en-US" dirty="0"/>
              <a:t>柱のメーカー等は安定供給、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altLang="ja-JP" smtClean="0"/>
              <a:pPr/>
              <a:t>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58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3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31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4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220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5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77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56D79-0507-ED1B-CA22-0CA1137E5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1DAB46A-384B-D718-D35C-E66C294FA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CCA2E2-6D39-CCE5-9277-DEA45909D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B5DC74-1FDB-C3C2-F6C6-83121F1B6F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6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402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25F1C-D6AD-CDC2-5EDA-ADC32B0CD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235A905-CEBE-2AC5-D56A-5CD90A3FF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0697C9-DCD0-0D9B-1AF9-97D11FD2A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51BAEA-DC7A-5174-B9A4-AB574DB65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7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422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BF5B-6F7B-039F-7A48-347B96C49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3A8DD33-54B1-985A-5E6E-05AB84D178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A0DD1BA-1259-BA20-DF9C-3707DFCBD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82123A-928E-E148-3A5F-8F0422136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8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508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B9CD2-452D-313F-920B-DCC34D7AD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9CD8BA-E79C-462E-0946-E4740D885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ABB633-38FA-716A-FFD2-8F4AA4EEC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F96204-2CDE-1A17-93CE-E7E4DC15D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9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23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265611" y="1200150"/>
            <a:ext cx="6858002" cy="238125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 3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grpSp>
        <p:nvGrpSpPr>
          <p:cNvPr id="84" name="グループ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6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7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8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9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0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1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2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3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4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5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6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97" name="図プレースホルダー 3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grpSp>
        <p:nvGrpSpPr>
          <p:cNvPr id="98" name="グループ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0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1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2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3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4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5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6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7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8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9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0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111" name="図プレースホルダー 33" descr="画像を追加する空のプレースホルダー。プレースホルダーをクリックし、追加する画像を選択します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grpSp>
        <p:nvGrpSpPr>
          <p:cNvPr id="112" name="グループ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4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5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6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7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8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9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20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21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22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23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24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125" name="図プレースホルダー 33" descr="画像を追加する空のプレースホルダー。プレースホルダーをクリックし、追加する画像を選択します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126" name="テキスト プレースホルダー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3771DD-7BE0-4D23-B253-C0912C4A5245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098D82BF-DD3E-4263-87C8-CDE1C5FA72AD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grpSp>
        <p:nvGrpSpPr>
          <p:cNvPr id="8" name="グループ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フリーフォーム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" name="フリーフォーム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grpSp>
          <p:nvGrpSpPr>
            <p:cNvPr id="11" name="グループ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フリーフォーム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dirty="0"/>
              </a:p>
            </p:txBody>
          </p:sp>
          <p:sp>
            <p:nvSpPr>
              <p:cNvPr id="21" name="フリーフォーム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ja-JP" altLang="en-US" dirty="0"/>
              </a:p>
            </p:txBody>
          </p:sp>
        </p:grpSp>
        <p:sp>
          <p:nvSpPr>
            <p:cNvPr id="12" name="フリーフォーム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3" name="フリーフォーム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4" name="フリーフォーム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5" name="フリーフォーム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6" name="フリーフォーム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7" name="フリーフォーム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8" name="フリーフォーム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9" name="フリーフォーム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3" name="図プレースホルダー 2" descr="画像を追加する空のプレースホルダー。プレースホルダーをクリックし、追加する画像を選択します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52A17-5D1E-4297-B57E-5413BD9B2389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19AC9B-ABA6-4AD5-BC85-C97AF56844AE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9D5E2F-46EF-49EF-8D94-840CD4DAA4C5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長方形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フレーム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マスター タイトルの書式設定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28600" lvl="0" indent="-228600" rtl="0"/>
            <a:r>
              <a:rPr lang="ja-JP" altLang="en-US" sz="1800" noProof="0">
                <a:solidFill>
                  <a:schemeClr val="tx2">
                    <a:alpha val="60000"/>
                  </a:schemeClr>
                </a:solidFill>
              </a:rPr>
              <a:t>マスター テキストの書式設定</a:t>
            </a:r>
          </a:p>
        </p:txBody>
      </p:sp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5" name="図プレースホルダー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6" name="図プレースホルダー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7" name="図プレースホルダー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8844951-7827-47D4-8276-7DDE1FA7D85A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068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​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長方形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長方形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画像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タイトル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bon Next LT" panose="020B0502040204020203" pitchFamily="2" charset="0"/>
              </a:rPr>
              <a:t>マスター タイトルの書式設定</a:t>
            </a:r>
            <a:endParaRPr lang="ja-JP" altLang="en-US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テキスト プレースホルダー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106744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/>
              <a:t>‹#›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61D701-C2CE-4CF6-A951-EB499BDE338A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86EB0E-9EA6-4853-97ED-9930F8B7B3D4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884F78-E488-45B3-980A-39D86F0A1EBD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1FB164-BF04-48FF-83E7-E5D4D899E58E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t>‹#›</a:t>
            </a:fld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357E0A-C99B-4624-98C5-5D9B3ECDA6E1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 2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grpSp>
        <p:nvGrpSpPr>
          <p:cNvPr id="9" name="グループ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1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2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3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4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5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6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7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8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9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0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1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36" name="図プレースホルダー 33" descr="画像を追加する空のプレースホルダー。プレースホルダーをクリックし、追加する画像を選択します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39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grpSp>
        <p:nvGrpSpPr>
          <p:cNvPr id="22" name="グループ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4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5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6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7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8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29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30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31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32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33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34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37" name="図プレースホルダー 33" descr="画像を追加する空のプレースホルダー。プレースホルダーをクリックし、追加する画像を選択します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40" name="テキスト プレースホルダー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AF9A7B-75DA-40E9-B034-4F6E3D48F2B4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 3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grpSp>
        <p:nvGrpSpPr>
          <p:cNvPr id="52" name="グループ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54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55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56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57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58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59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60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61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62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63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64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79" name="図プレースホルダー 3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81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grpSp>
        <p:nvGrpSpPr>
          <p:cNvPr id="84" name="グループ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6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7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8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89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0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1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2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3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4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5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6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78" name="図プレースホルダー 3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82" name="テキスト プレースホルダー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grpSp>
        <p:nvGrpSpPr>
          <p:cNvPr id="97" name="グループ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フリーフォーム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99" name="フリーフォーム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0" name="フリーフォーム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1" name="フリーフォーム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2" name="フリーフォーム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3" name="フリーフォーム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4" name="フリーフォーム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5" name="フリーフォーム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6" name="フリーフォーム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7" name="フリーフォーム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8" name="フリーフォーム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  <p:sp>
          <p:nvSpPr>
            <p:cNvPr id="109" name="フリーフォーム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/>
            </a:p>
          </p:txBody>
        </p:sp>
      </p:grpSp>
      <p:sp>
        <p:nvSpPr>
          <p:cNvPr id="80" name="図プレースホルダー 33" descr="画像を追加する空のプレースホルダー。プレースホルダーをクリックし、追加する画像を選択します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83" name="テキスト プレースホルダー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8115ED-A685-4A27-84DA-AF198D2306D6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022B156B-59AE-415F-B24B-8756D48BB977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10BF4B2-4882-4EE2-B0BF-C9C578DB93D7}" type="datetime1">
              <a:rPr lang="ja-JP" altLang="en-US" smtClean="0"/>
              <a:pPr/>
              <a:t>2024/3/26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4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>
          <a:solidFill>
            <a:schemeClr val="tx1">
              <a:lumMod val="50000"/>
            </a:schemeClr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84174" y="662609"/>
            <a:ext cx="8017565" cy="108667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関甲スタッフ☆フォーラム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39617" y="2279373"/>
            <a:ext cx="9581322" cy="2829341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800" dirty="0">
                <a:sym typeface="ＭＳ Ｐゴシック" panose="020B0600070205080204" pitchFamily="50" charset="-128"/>
              </a:rPr>
              <a:t>選定品は皆んなを笑顔にする</a:t>
            </a:r>
            <a:endParaRPr lang="en-US" altLang="ja-JP" sz="2800" dirty="0">
              <a:sym typeface="ＭＳ Ｐゴシック" panose="020B0600070205080204" pitchFamily="50" charset="-128"/>
            </a:endParaRPr>
          </a:p>
          <a:p>
            <a:pPr rtl="0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　　　・・・お客様・協励会会員・スタッフ・日邦薬品・賛助メーカー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  <a:p>
            <a:pPr rtl="0"/>
            <a:endParaRPr lang="en-US" altLang="ja-JP" sz="2800" dirty="0">
              <a:sym typeface="ＭＳ Ｐゴシック" panose="020B0600070205080204" pitchFamily="50" charset="-128"/>
            </a:endParaRPr>
          </a:p>
          <a:p>
            <a:pPr rtl="0"/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  <a:p>
            <a:pPr rtl="0"/>
            <a:endParaRPr lang="en-US" altLang="ja-JP" sz="2800" dirty="0">
              <a:sym typeface="ＭＳ Ｐゴシック" panose="020B0600070205080204" pitchFamily="50" charset="-128"/>
            </a:endParaRPr>
          </a:p>
          <a:p>
            <a:pPr rtl="0"/>
            <a:r>
              <a:rPr lang="ja-JP" altLang="en-US" sz="2800" dirty="0">
                <a:sym typeface="ＭＳ Ｐゴシック" panose="020B0600070205080204" pitchFamily="50" charset="-128"/>
              </a:rPr>
              <a:t>　　　　　　　　　　　　　　　　　　</a:t>
            </a:r>
            <a:r>
              <a:rPr lang="ja-JP" altLang="en-US" sz="3200" dirty="0">
                <a:sym typeface="ＭＳ Ｐゴシック" panose="020B0600070205080204" pitchFamily="50" charset="-128"/>
              </a:rPr>
              <a:t>新潟支部　　竹石秀明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9E288-491F-5D19-6C21-C70358F0F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41BF1C-C256-4401-9417-D522EB2B665B}"/>
              </a:ext>
            </a:extLst>
          </p:cNvPr>
          <p:cNvSpPr txBox="1"/>
          <p:nvPr/>
        </p:nvSpPr>
        <p:spPr>
          <a:xfrm>
            <a:off x="4797287" y="583096"/>
            <a:ext cx="2597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温故知新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C1CE75-5572-119C-B3EC-863A9A1271A2}"/>
              </a:ext>
            </a:extLst>
          </p:cNvPr>
          <p:cNvSpPr txBox="1"/>
          <p:nvPr/>
        </p:nvSpPr>
        <p:spPr>
          <a:xfrm>
            <a:off x="1417983" y="1683027"/>
            <a:ext cx="9356035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協励会ではよく聞かれる言葉です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*協励会がどうして出来たか知ってますか？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*協励会歌・協励十訓・協励五省の必要性は？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*支部会やグループ会に出ていますか？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*協励用語とは何か知ってますか？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*日邦薬品・賛助メーカーとの関わり・発足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是非、協励会の原点を知ってください。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支部会や、グループ会で話題にしてみてください。</a:t>
            </a: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8489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A60C6B-DECF-82B9-7068-3AFCAA1E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739" y="534572"/>
            <a:ext cx="7174523" cy="731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>
                <a:solidFill>
                  <a:srgbClr val="FFFFFF"/>
                </a:solidFill>
                <a:latin typeface="+mj-lt"/>
                <a:ea typeface="+mj-ea"/>
              </a:rPr>
              <a:t>好きな言葉「温故知新」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DCAE513-D5EC-EDB2-58B5-28EDF5756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53217" y="1266092"/>
            <a:ext cx="9085567" cy="5387926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ja-JP" altLang="en-US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協励会で発刊された多くの書籍を振り返る</a:t>
            </a:r>
            <a:endParaRPr lang="en-US" altLang="ja-JP" sz="26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altLang="ja-JP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1972</a:t>
            </a:r>
            <a:r>
              <a:rPr lang="ja-JP" altLang="en-US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年発刊　「新古方薬嚢」</a:t>
            </a:r>
            <a:endParaRPr lang="en-US" altLang="ja-JP" sz="26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altLang="ja-JP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1974</a:t>
            </a:r>
            <a:r>
              <a:rPr lang="ja-JP" altLang="en-US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年発刊　「薬局経営学抄」</a:t>
            </a:r>
            <a:endParaRPr lang="en-US" altLang="ja-JP" sz="26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altLang="ja-JP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1984</a:t>
            </a:r>
            <a:r>
              <a:rPr lang="ja-JP" altLang="en-US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年発刊　「</a:t>
            </a:r>
            <a:r>
              <a:rPr lang="en-US" altLang="ja-JP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21</a:t>
            </a:r>
            <a:r>
              <a:rPr lang="ja-JP" altLang="en-US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世紀を生きぬく協励薬局」</a:t>
            </a:r>
            <a:endParaRPr lang="en-US" altLang="ja-JP" sz="26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altLang="ja-JP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1988</a:t>
            </a:r>
            <a:r>
              <a:rPr lang="ja-JP" altLang="en-US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年発刊　「新訂　薬学総覧」</a:t>
            </a:r>
            <a:endParaRPr lang="en-US" altLang="ja-JP" sz="26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ja-JP" altLang="en-US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アトピー克服　皮膚病人生</a:t>
            </a:r>
            <a:r>
              <a:rPr lang="en-US" altLang="ja-JP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80</a:t>
            </a:r>
            <a:r>
              <a:rPr lang="ja-JP" altLang="en-US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年</a:t>
            </a:r>
            <a:endParaRPr lang="en-US" altLang="ja-JP" sz="26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ja-JP" altLang="en-US" sz="2600" dirty="0">
                <a:solidFill>
                  <a:schemeClr val="tx2"/>
                </a:solidFill>
                <a:latin typeface="+mn-lt"/>
                <a:ea typeface="+mn-ea"/>
              </a:rPr>
              <a:t>令和２年発行の「</a:t>
            </a:r>
            <a:r>
              <a:rPr lang="en-US" altLang="ja-JP" sz="2600" dirty="0">
                <a:solidFill>
                  <a:schemeClr val="tx2"/>
                </a:solidFill>
                <a:latin typeface="+mn-lt"/>
                <a:ea typeface="+mn-ea"/>
              </a:rPr>
              <a:t>LOOK</a:t>
            </a:r>
            <a:r>
              <a:rPr lang="ja-JP" altLang="en-US" sz="2600" dirty="0">
                <a:solidFill>
                  <a:schemeClr val="tx2"/>
                </a:solidFill>
                <a:latin typeface="+mn-lt"/>
                <a:ea typeface="+mn-ea"/>
              </a:rPr>
              <a:t>　</a:t>
            </a:r>
            <a:r>
              <a:rPr lang="en-US" altLang="ja-JP" sz="2600" dirty="0">
                <a:solidFill>
                  <a:schemeClr val="tx2"/>
                </a:solidFill>
                <a:latin typeface="+mn-lt"/>
                <a:ea typeface="+mn-ea"/>
              </a:rPr>
              <a:t>UP CHART</a:t>
            </a:r>
            <a:r>
              <a:rPr lang="ja-JP" altLang="en-US" sz="2600" dirty="0">
                <a:solidFill>
                  <a:schemeClr val="tx2"/>
                </a:solidFill>
                <a:latin typeface="+mn-lt"/>
                <a:ea typeface="+mn-ea"/>
              </a:rPr>
              <a:t>」</a:t>
            </a:r>
            <a:endParaRPr lang="en-US" altLang="ja-JP" sz="2600" dirty="0">
              <a:solidFill>
                <a:schemeClr val="tx2"/>
              </a:solidFill>
              <a:latin typeface="+mn-lt"/>
              <a:ea typeface="+mn-ea"/>
            </a:endParaRPr>
          </a:p>
          <a:p>
            <a:pPr algn="l">
              <a:lnSpc>
                <a:spcPct val="90000"/>
              </a:lnSpc>
            </a:pPr>
            <a:r>
              <a:rPr lang="ja-JP" altLang="en-US" sz="2600" dirty="0">
                <a:solidFill>
                  <a:schemeClr val="tx2"/>
                </a:solidFill>
                <a:latin typeface="+mn-lt"/>
                <a:ea typeface="+mn-ea"/>
              </a:rPr>
              <a:t>　　　　</a:t>
            </a:r>
            <a:r>
              <a:rPr lang="ja-JP" altLang="en-US" sz="2400" dirty="0">
                <a:solidFill>
                  <a:schemeClr val="tx2"/>
                </a:solidFill>
                <a:latin typeface="+mn-lt"/>
                <a:ea typeface="+mn-ea"/>
              </a:rPr>
              <a:t>以前作成された物の復刻版で、今は無い商品も載っている</a:t>
            </a:r>
            <a:endParaRPr lang="en-US" altLang="ja-JP" sz="2400" dirty="0">
              <a:solidFill>
                <a:schemeClr val="tx2"/>
              </a:solidFill>
              <a:latin typeface="+mn-lt"/>
              <a:ea typeface="+mn-ea"/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ja-JP" altLang="en-US" sz="26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その他多数</a:t>
            </a:r>
            <a:endParaRPr lang="en-US" altLang="ja-JP" sz="26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altLang="ja-JP" sz="2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altLang="ja-JP" sz="2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534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1A5A154A-0250-09B4-3301-3EAEAECB1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7243265" y="386074"/>
            <a:ext cx="2674511" cy="3544038"/>
          </a:xfrm>
          <a:prstGeom prst="rect">
            <a:avLst/>
          </a:prstGeom>
        </p:spPr>
      </p:pic>
      <p:pic>
        <p:nvPicPr>
          <p:cNvPr id="9" name="図プレースホルダー 8">
            <a:extLst>
              <a:ext uri="{FF2B5EF4-FFF2-40B4-BE49-F238E27FC236}">
                <a16:creationId xmlns:a16="http://schemas.microsoft.com/office/drawing/2014/main" id="{64A20941-AE78-CCDB-213A-17A2586B87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8953" b="18953"/>
          <a:stretch>
            <a:fillRect/>
          </a:stretch>
        </p:blipFill>
        <p:spPr>
          <a:xfrm rot="16200000">
            <a:off x="2573344" y="702861"/>
            <a:ext cx="2807208" cy="2910461"/>
          </a:xfrm>
          <a:prstGeom prst="rect">
            <a:avLst/>
          </a:prstGeom>
        </p:spPr>
      </p:pic>
      <p:pic>
        <p:nvPicPr>
          <p:cNvPr id="12" name="図プレースホルダー 11">
            <a:extLst>
              <a:ext uri="{FF2B5EF4-FFF2-40B4-BE49-F238E27FC236}">
                <a16:creationId xmlns:a16="http://schemas.microsoft.com/office/drawing/2014/main" id="{50A6C43B-EB93-73B0-F6BF-A52CAFCD5E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4664" r="4664"/>
          <a:stretch>
            <a:fillRect/>
          </a:stretch>
        </p:blipFill>
        <p:spPr>
          <a:xfrm>
            <a:off x="1135829" y="3780937"/>
            <a:ext cx="3115499" cy="2322576"/>
          </a:xfrm>
          <a:prstGeom prst="rect">
            <a:avLst/>
          </a:prstGeom>
        </p:spPr>
      </p:pic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DDB82365-76A3-7C04-E18A-4AF63B57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altLang="ja-JP" smtClean="0"/>
              <a:pPr/>
              <a:t>12</a:t>
            </a:fld>
            <a:endParaRPr lang="ja-JP" altLang="en-US"/>
          </a:p>
        </p:txBody>
      </p:sp>
      <p:pic>
        <p:nvPicPr>
          <p:cNvPr id="6" name="図プレースホルダー 5">
            <a:extLst>
              <a:ext uri="{FF2B5EF4-FFF2-40B4-BE49-F238E27FC236}">
                <a16:creationId xmlns:a16="http://schemas.microsoft.com/office/drawing/2014/main" id="{AAE66AAA-5E0C-0401-D6BA-EAB4690DB6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7126" r="7126"/>
          <a:stretch>
            <a:fillRect/>
          </a:stretch>
        </p:blipFill>
        <p:spPr>
          <a:xfrm>
            <a:off x="8535988" y="3867150"/>
            <a:ext cx="2654300" cy="2322513"/>
          </a:xfrm>
          <a:prstGeom prst="rect">
            <a:avLst/>
          </a:prstGeom>
        </p:spPr>
      </p:pic>
      <p:pic>
        <p:nvPicPr>
          <p:cNvPr id="5" name="図プレースホルダー 4">
            <a:extLst>
              <a:ext uri="{FF2B5EF4-FFF2-40B4-BE49-F238E27FC236}">
                <a16:creationId xmlns:a16="http://schemas.microsoft.com/office/drawing/2014/main" id="{BDD1E5D0-1425-8B70-32CE-0CF9D159B9D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l="4664" r="4664"/>
          <a:stretch>
            <a:fillRect/>
          </a:stretch>
        </p:blipFill>
        <p:spPr>
          <a:xfrm>
            <a:off x="4941888" y="3846513"/>
            <a:ext cx="2806700" cy="2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9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B39A2-9317-C129-8F04-AADC032CE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1C7634-1D34-EB54-0FB2-A8ABE4E74396}"/>
              </a:ext>
            </a:extLst>
          </p:cNvPr>
          <p:cNvSpPr txBox="1"/>
          <p:nvPr/>
        </p:nvSpPr>
        <p:spPr>
          <a:xfrm>
            <a:off x="5442668" y="239151"/>
            <a:ext cx="130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対面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94E443-F57B-EB20-8B2B-693324F64B82}"/>
              </a:ext>
            </a:extLst>
          </p:cNvPr>
          <p:cNvSpPr txBox="1"/>
          <p:nvPr/>
        </p:nvSpPr>
        <p:spPr>
          <a:xfrm>
            <a:off x="1380877" y="1125415"/>
            <a:ext cx="943024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対面の必要性</a:t>
            </a: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*お客様との対面販売・・・お互いの目を見て信頼関係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*会員同士の対面・・・真実を語る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ZOOM</a:t>
            </a: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などはほとんど一方通行で、勉強会や報告会向き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*なぜリピートのお客様が多いのか？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対面で応対し、その方のお話をよく聞き、今何を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欲しているかを理解し、適切な選定品を選んで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その選定品がもっと効くようなお話をするから。</a:t>
            </a: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7136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73F95-CB36-93E7-40E8-2F3FDDA16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0F9A71-DDDC-3A6F-DDB7-F764264B1920}"/>
              </a:ext>
            </a:extLst>
          </p:cNvPr>
          <p:cNvSpPr txBox="1"/>
          <p:nvPr/>
        </p:nvSpPr>
        <p:spPr>
          <a:xfrm>
            <a:off x="2621280" y="647114"/>
            <a:ext cx="6949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最近の日邦製品への不安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B179E1-AB81-CF28-6026-C4FA0DEEC4F5}"/>
              </a:ext>
            </a:extLst>
          </p:cNvPr>
          <p:cNvSpPr txBox="1"/>
          <p:nvPr/>
        </p:nvSpPr>
        <p:spPr>
          <a:xfrm>
            <a:off x="637736" y="1416555"/>
            <a:ext cx="109165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*日邦薬品の商品は、</a:t>
            </a:r>
            <a:r>
              <a:rPr kumimoji="1" lang="en-US" altLang="ja-JP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OTC</a:t>
            </a: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薬品には処方が特徴であるがために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牛黄配合の製品が多い。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しかし、牛黄が入手できなくなると柱が幾つも崩れて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売り上げに大きな打撃を受けている。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更に、多くのメーカーで共通の成分を使っている物があり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品切れが多く発生している。値上げはやむを得ないが、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品切れ・中止商品の発生だけは特に迷惑である。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これにより、店の柱が崩れ経営的に問題が生じ、お客様の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店離れが心配される。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*これは、我々会員ではどうすることができない。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日邦薬品並びに賛助メーカーの方々に即時改善をお願いしたい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問題だと思います。</a:t>
            </a: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16106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73F95-CB36-93E7-40E8-2F3FDDA16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0F9A71-DDDC-3A6F-DDB7-F764264B1920}"/>
              </a:ext>
            </a:extLst>
          </p:cNvPr>
          <p:cNvSpPr txBox="1"/>
          <p:nvPr/>
        </p:nvSpPr>
        <p:spPr>
          <a:xfrm>
            <a:off x="874644" y="569843"/>
            <a:ext cx="10442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日邦商品のおもしろさを知ってますか？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B179E1-AB81-CF28-6026-C4FA0DEEC4F5}"/>
              </a:ext>
            </a:extLst>
          </p:cNvPr>
          <p:cNvSpPr txBox="1"/>
          <p:nvPr/>
        </p:nvSpPr>
        <p:spPr>
          <a:xfrm>
            <a:off x="1053549" y="1683027"/>
            <a:ext cx="1008490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*日邦薬品の商品の成分をよく見ると、他の</a:t>
            </a:r>
            <a:r>
              <a:rPr kumimoji="1" lang="en-US" altLang="ja-JP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OTC</a:t>
            </a: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薬品にはない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プラスワンやオリジナルのものが多い。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例えば、リバイチン（八味丸</a:t>
            </a:r>
            <a:r>
              <a:rPr kumimoji="1" lang="en-US" altLang="ja-JP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+</a:t>
            </a: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人参）、アスゲン新感冒錠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ミラグレーン、オキソピタン群、セダックス等々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*他に無い処方・成分を含む特徴あるものが薬や化粧品に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多い事がお客様に勧めがいがある。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*協励会薬局にしか置いていない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（協励会の薬局でも扱っていない処が多い）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9055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98249-E31A-2318-D111-3A9A20A65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673853-8A43-E04A-6712-02C018D421FD}"/>
              </a:ext>
            </a:extLst>
          </p:cNvPr>
          <p:cNvSpPr txBox="1"/>
          <p:nvPr/>
        </p:nvSpPr>
        <p:spPr>
          <a:xfrm>
            <a:off x="5069059" y="576775"/>
            <a:ext cx="2053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まとめ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7C2335-1B5B-8064-0523-3E37BE1731E5}"/>
              </a:ext>
            </a:extLst>
          </p:cNvPr>
          <p:cNvSpPr txBox="1"/>
          <p:nvPr/>
        </p:nvSpPr>
        <p:spPr>
          <a:xfrm>
            <a:off x="1394944" y="1448971"/>
            <a:ext cx="940211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*協励会ほど会員同士、オープンな会は他にない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しかし、オープン過ぎて何の会なのか本筋に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気づいていない事も見受けられる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*会員同士、発展性のある友達でいたいものである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売れない話より、売れるための話をしましょう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*「忙しい日を作る必要はない、暇な日を無くすれば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よい」　　</a:t>
            </a:r>
            <a:r>
              <a:rPr kumimoji="1"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（どこかで聞きました）</a:t>
            </a:r>
            <a:endParaRPr kumimoji="1"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*以上、明日の笑顔の為に・・・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240416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0861" y="3598606"/>
            <a:ext cx="8370278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ご清聴ありがとうございました</a:t>
            </a:r>
            <a:endParaRPr lang="en-US" altLang="ja-JP" sz="48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39B1E9-CCB8-8278-4E0E-F9AFF4D75D69}"/>
              </a:ext>
            </a:extLst>
          </p:cNvPr>
          <p:cNvSpPr txBox="1"/>
          <p:nvPr/>
        </p:nvSpPr>
        <p:spPr>
          <a:xfrm>
            <a:off x="1123071" y="1739256"/>
            <a:ext cx="9945858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最大よりも　最良の薬局たらん</a:t>
            </a:r>
            <a:endParaRPr kumimoji="1"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E179C-C476-F285-6ACB-8A1626B9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0EB0A-86CC-A686-9494-D033A7CF1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581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4578A-0958-B18F-B4D5-9E6D0BDB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274" y="752623"/>
            <a:ext cx="5289452" cy="771376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現在の、竹石薬局の柱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AB44EC-3B5B-9CDD-3DE1-D20308B47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078" y="1716258"/>
            <a:ext cx="8573844" cy="4726745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日邦薬品の商品（商品やメーカーの継続の不安あり）</a:t>
            </a:r>
            <a:endParaRPr kumimoji="1" lang="en-US" altLang="ja-JP" sz="2800" dirty="0"/>
          </a:p>
          <a:p>
            <a:r>
              <a:rPr lang="ja-JP" altLang="en-US" sz="2800" dirty="0"/>
              <a:t>和漢薬研究所の商品（松寿仙他）</a:t>
            </a:r>
            <a:endParaRPr lang="en-US" altLang="ja-JP" sz="2800" dirty="0"/>
          </a:p>
          <a:p>
            <a:r>
              <a:rPr kumimoji="1" lang="ja-JP" altLang="en-US" sz="2800" dirty="0"/>
              <a:t>ピアス化粧品（アクセーヌ・カバーマークなど）</a:t>
            </a:r>
            <a:endParaRPr kumimoji="1" lang="en-US" altLang="ja-JP" sz="2800" dirty="0"/>
          </a:p>
          <a:p>
            <a:r>
              <a:rPr lang="ja-JP" altLang="en-US" sz="2800" dirty="0"/>
              <a:t>ノブ化粧品</a:t>
            </a:r>
            <a:endParaRPr lang="en-US" altLang="ja-JP" sz="2800" dirty="0"/>
          </a:p>
          <a:p>
            <a:endParaRPr kumimoji="1" lang="en-US" altLang="ja-JP" sz="900" dirty="0"/>
          </a:p>
          <a:p>
            <a:r>
              <a:rPr kumimoji="1" lang="ja-JP" altLang="en-US" sz="3600" dirty="0"/>
              <a:t>売り上げ</a:t>
            </a:r>
            <a:r>
              <a:rPr lang="ja-JP" altLang="en-US" sz="3600" dirty="0"/>
              <a:t>占有率は、</a:t>
            </a:r>
            <a:r>
              <a:rPr lang="en-US" altLang="ja-JP" sz="3600" dirty="0"/>
              <a:t>50</a:t>
            </a:r>
            <a:r>
              <a:rPr lang="ja-JP" altLang="en-US" sz="3600" dirty="0"/>
              <a:t>：</a:t>
            </a:r>
            <a:r>
              <a:rPr lang="en-US" altLang="ja-JP" sz="3600" dirty="0"/>
              <a:t>15</a:t>
            </a:r>
            <a:r>
              <a:rPr lang="ja-JP" altLang="en-US" sz="3600" dirty="0"/>
              <a:t>：</a:t>
            </a:r>
            <a:r>
              <a:rPr lang="en-US" altLang="ja-JP" sz="3600" dirty="0"/>
              <a:t>20</a:t>
            </a:r>
            <a:r>
              <a:rPr lang="ja-JP" altLang="en-US" sz="3600" dirty="0"/>
              <a:t>：</a:t>
            </a:r>
            <a:r>
              <a:rPr lang="en-US" altLang="ja-JP" sz="3600" dirty="0"/>
              <a:t>5</a:t>
            </a:r>
            <a:r>
              <a:rPr lang="ja-JP" altLang="en-US" sz="3600" dirty="0"/>
              <a:t>＝</a:t>
            </a:r>
            <a:r>
              <a:rPr lang="en-US" altLang="ja-JP" sz="3600" dirty="0"/>
              <a:t>90</a:t>
            </a:r>
            <a:r>
              <a:rPr lang="ja-JP" altLang="en-US" sz="3600" dirty="0"/>
              <a:t>％</a:t>
            </a:r>
            <a:endParaRPr lang="en-US" altLang="ja-JP" sz="3600" dirty="0"/>
          </a:p>
          <a:p>
            <a:r>
              <a:rPr kumimoji="1" lang="ja-JP" altLang="en-US" dirty="0"/>
              <a:t>　　　　　前年取扱い選定品数　１６７品目</a:t>
            </a:r>
            <a:endParaRPr kumimoji="1" lang="en-US" altLang="ja-JP" dirty="0"/>
          </a:p>
          <a:p>
            <a:endParaRPr kumimoji="1" lang="ja-JP" altLang="en-US" sz="36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C72758-D048-A7C6-839D-89CB0859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212" y="5880295"/>
            <a:ext cx="341557" cy="368106"/>
          </a:xfrm>
        </p:spPr>
        <p:txBody>
          <a:bodyPr/>
          <a:lstStyle/>
          <a:p>
            <a:pPr rtl="0"/>
            <a:fld id="{28844951-7827-47D4-8276-7DDE1FA7D85A}" type="slidenum">
              <a:rPr lang="en-US" altLang="ja-JP" noProof="0" smtClean="0"/>
              <a:t>2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000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2464905" y="715617"/>
            <a:ext cx="7262191" cy="808382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協励会の会員薬局の特典</a:t>
            </a:r>
            <a:endParaRPr lang="en-US" altLang="ja-JP" sz="48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1066800" y="1752600"/>
            <a:ext cx="10058400" cy="3747052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日邦薬品の商品を扱えること</a:t>
            </a:r>
          </a:p>
          <a:p>
            <a:pPr rtl="0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様々の会合に参加できること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  <a:p>
            <a:pPr rtl="0"/>
            <a:r>
              <a:rPr lang="ja-JP" altLang="en-US" sz="3200" dirty="0">
                <a:sym typeface="ＭＳ Ｐゴシック" panose="020B0600070205080204" pitchFamily="50" charset="-128"/>
              </a:rPr>
              <a:t>情報が沢山もらえる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  <a:p>
            <a:pPr rtl="0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心の友が出来ること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  <a:p>
            <a:pPr rtl="0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その他、皆さんが感じていると思います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9791" y="304800"/>
            <a:ext cx="5592418" cy="9144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笑顔その</a:t>
            </a:r>
            <a:r>
              <a:rPr lang="ja-JP" altLang="en-US" sz="4400" dirty="0">
                <a:sym typeface="ＭＳ Ｐゴシック" panose="020B0600070205080204" pitchFamily="50" charset="-128"/>
              </a:rPr>
              <a:t>１・・・お客様</a:t>
            </a:r>
            <a:endParaRPr lang="en-US" altLang="ja-JP" sz="44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F0CA34-455A-D45F-3E07-204131EE5223}"/>
              </a:ext>
            </a:extLst>
          </p:cNvPr>
          <p:cNvSpPr txBox="1"/>
          <p:nvPr/>
        </p:nvSpPr>
        <p:spPr>
          <a:xfrm>
            <a:off x="1000539" y="2080591"/>
            <a:ext cx="101909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*相談して、適切な選定品を選び勧めてもらえる・・・笑顔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（他のお店にないものを、自信を持って心を込めて）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*服用法・使用法・養生法などを丁寧に教えてもらえる・・・笑顔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*次に来店し、あの薬（化粧品ほか）とても良かったと笑顔で報告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・・・こちらも笑顔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そして継続購買につながる</a:t>
            </a: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E335B3-561E-9046-5CB0-1C3A4E9F32D8}"/>
              </a:ext>
            </a:extLst>
          </p:cNvPr>
          <p:cNvSpPr txBox="1"/>
          <p:nvPr/>
        </p:nvSpPr>
        <p:spPr>
          <a:xfrm>
            <a:off x="2276809" y="1166192"/>
            <a:ext cx="7638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笑顔その２・・・協励会会員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148993-6F70-7913-B160-3B506B10D93B}"/>
              </a:ext>
            </a:extLst>
          </p:cNvPr>
          <p:cNvSpPr txBox="1"/>
          <p:nvPr/>
        </p:nvSpPr>
        <p:spPr>
          <a:xfrm>
            <a:off x="1490656" y="2552970"/>
            <a:ext cx="9210688" cy="271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選定品のおかげでお客様の信頼を獲得！</a:t>
            </a:r>
            <a:endParaRPr kumimoji="1"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お客様の良かったよの一声に笑顔</a:t>
            </a:r>
            <a:endParaRPr kumimoji="1"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・・・もっと勉強しようと意欲沸く</a:t>
            </a: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AC2BF-D995-0606-8EF5-B92F880A2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26911F-88BD-B3AE-0F39-F62FF1703DAE}"/>
              </a:ext>
            </a:extLst>
          </p:cNvPr>
          <p:cNvSpPr txBox="1"/>
          <p:nvPr/>
        </p:nvSpPr>
        <p:spPr>
          <a:xfrm>
            <a:off x="2239618" y="1268707"/>
            <a:ext cx="7712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笑顔その３・・・スタッフ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B15A91-6FB6-CCA5-1D06-FAA3A0EB5101}"/>
              </a:ext>
            </a:extLst>
          </p:cNvPr>
          <p:cNvSpPr txBox="1"/>
          <p:nvPr/>
        </p:nvSpPr>
        <p:spPr>
          <a:xfrm>
            <a:off x="853483" y="2562801"/>
            <a:ext cx="10485035" cy="266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お客様の良かったよとの一声で、笑顔になった先生の顔を見て、私も頑張ろうとやる気の笑顔になる。</a:t>
            </a:r>
            <a:endParaRPr kumimoji="1"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先生の姿をまねて覚えるようになる。</a:t>
            </a:r>
          </a:p>
        </p:txBody>
      </p:sp>
    </p:spTree>
    <p:extLst>
      <p:ext uri="{BB962C8B-B14F-4D97-AF65-F5344CB8AC3E}">
        <p14:creationId xmlns:p14="http://schemas.microsoft.com/office/powerpoint/2010/main" val="6092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50585-0B48-D788-0D15-7D7766F11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E60C07-1351-1AFB-647A-5B1A802672CB}"/>
              </a:ext>
            </a:extLst>
          </p:cNvPr>
          <p:cNvSpPr txBox="1"/>
          <p:nvPr/>
        </p:nvSpPr>
        <p:spPr>
          <a:xfrm>
            <a:off x="848140" y="1268707"/>
            <a:ext cx="10495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笑顔その４・・・日邦薬品とメーカー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3BB694-F6E3-CB1B-E2DD-3BBAF5AD7FFF}"/>
              </a:ext>
            </a:extLst>
          </p:cNvPr>
          <p:cNvSpPr txBox="1"/>
          <p:nvPr/>
        </p:nvSpPr>
        <p:spPr>
          <a:xfrm>
            <a:off x="1292088" y="3034748"/>
            <a:ext cx="9607825" cy="179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その結果として注文が発生して</a:t>
            </a:r>
            <a:endParaRPr kumimoji="1"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大喜びの笑顔</a:t>
            </a:r>
          </a:p>
        </p:txBody>
      </p:sp>
    </p:spTree>
    <p:extLst>
      <p:ext uri="{BB962C8B-B14F-4D97-AF65-F5344CB8AC3E}">
        <p14:creationId xmlns:p14="http://schemas.microsoft.com/office/powerpoint/2010/main" val="26351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3102D-F442-69EC-D864-487A81308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F0A584-1016-0849-650A-BFA1F9F6A0E1}"/>
              </a:ext>
            </a:extLst>
          </p:cNvPr>
          <p:cNvSpPr txBox="1"/>
          <p:nvPr/>
        </p:nvSpPr>
        <p:spPr>
          <a:xfrm>
            <a:off x="2043764" y="653153"/>
            <a:ext cx="8104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笑顔を作るための毎日の準備①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0F822A-62EE-8C61-32CC-7F6F7EA847B3}"/>
              </a:ext>
            </a:extLst>
          </p:cNvPr>
          <p:cNvSpPr txBox="1"/>
          <p:nvPr/>
        </p:nvSpPr>
        <p:spPr>
          <a:xfrm>
            <a:off x="621632" y="1636296"/>
            <a:ext cx="109487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お客様をお迎えする準備・・・お店の清潔と店頭での待ち方</a:t>
            </a:r>
            <a:endParaRPr kumimoji="1"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*商品の点検・・・使用期限のチェック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 品切れのチェック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 適正な数や値札等のチェック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 動きのある楽しそうな店づくり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*自分の店の分析（最も重要）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商品構成、売上構成、経費等経理分析　日邦商品</a:t>
            </a:r>
            <a:r>
              <a: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176</a:t>
            </a: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品目取扱い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細かなことでも毎日やれば当たり前になる</a:t>
            </a:r>
            <a:r>
              <a:rPr kumimoji="1"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19743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5E096-2873-C111-6A72-B0E8DC91B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117283-39BC-7D3A-54FE-9E67FAF8D5BA}"/>
              </a:ext>
            </a:extLst>
          </p:cNvPr>
          <p:cNvSpPr txBox="1"/>
          <p:nvPr/>
        </p:nvSpPr>
        <p:spPr>
          <a:xfrm>
            <a:off x="1902502" y="576775"/>
            <a:ext cx="838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笑顔を作るための毎日の準備②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137ED9-0D1D-D376-F013-A4A3EE456BE3}"/>
              </a:ext>
            </a:extLst>
          </p:cNvPr>
          <p:cNvSpPr txBox="1"/>
          <p:nvPr/>
        </p:nvSpPr>
        <p:spPr>
          <a:xfrm>
            <a:off x="1192696" y="1571454"/>
            <a:ext cx="9806609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*サンプルの作成・・・自分で作れば心がこもる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*日計表のチェック・・・売上の流れが解る（月・年）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商品の売上が解ると、品増し発注の資料となる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日邦の支払いは２ヶ月後の１～２回分割→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２～３ヶ月分の発注が可能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発注の担当者は毎月「ニッポーニュース」を確認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1"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目標と柱づくり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・・毎月と毎年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各部門（日邦・化粧品・その他）の担当者を決める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*オンラインセミナーの積極的参加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</a:t>
            </a:r>
            <a:r>
              <a:rPr kumimoji="1"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継続は力なり</a:t>
            </a: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14050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自然のイラスト (16 x 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1_TF03431377_TF03431377.potx" id="{6048CD1A-6C4E-4B3C-AA8B-E9BD5DBA73EF}" vid="{75C03E0D-009C-4AAE-AB88-B83BF609E131}"/>
    </a:ext>
  </a:extLst>
</a:theme>
</file>

<file path=ppt/theme/theme2.xml><?xml version="1.0" encoding="utf-8"?>
<a:theme xmlns:a="http://schemas.openxmlformats.org/drawingml/2006/main" name="Office テーマ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1312</Words>
  <Application>Microsoft Office PowerPoint</Application>
  <PresentationFormat>ワイド画面</PresentationFormat>
  <Paragraphs>163</Paragraphs>
  <Slides>18</Slides>
  <Notes>17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Meiryo UI</vt:lpstr>
      <vt:lpstr>ＭＳ Ｐゴシック</vt:lpstr>
      <vt:lpstr>ＭＳ ゴシック</vt:lpstr>
      <vt:lpstr>Arial</vt:lpstr>
      <vt:lpstr>Cambria</vt:lpstr>
      <vt:lpstr>Sabon Next LT</vt:lpstr>
      <vt:lpstr>Wingdings 3</vt:lpstr>
      <vt:lpstr>自然のイラスト (16 x 9)</vt:lpstr>
      <vt:lpstr>関甲スタッフ☆フォーラム</vt:lpstr>
      <vt:lpstr>現在の、竹石薬局の柱</vt:lpstr>
      <vt:lpstr>協励会の会員薬局の特典</vt:lpstr>
      <vt:lpstr>笑顔その１・・・お客様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好きな言葉「温故知新」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ご清聴ありがとうございました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関甲スタッフ☆フォーラム  </dc:title>
  <dc:creator>risence1121</dc:creator>
  <cp:lastModifiedBy>勝間田　憲志</cp:lastModifiedBy>
  <cp:revision>19</cp:revision>
  <dcterms:created xsi:type="dcterms:W3CDTF">2024-03-07T04:51:17Z</dcterms:created>
  <dcterms:modified xsi:type="dcterms:W3CDTF">2024-03-26T09:08:05Z</dcterms:modified>
</cp:coreProperties>
</file>